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4" r:id="rId24"/>
    <p:sldId id="278" r:id="rId25"/>
    <p:sldId id="279" r:id="rId26"/>
    <p:sldId id="280" r:id="rId27"/>
    <p:sldId id="281" r:id="rId28"/>
    <p:sldId id="282" r:id="rId29"/>
    <p:sldId id="285" r:id="rId30"/>
    <p:sldId id="28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30"/>
    <p:restoredTop sz="94856"/>
  </p:normalViewPr>
  <p:slideViewPr>
    <p:cSldViewPr snapToGrid="0" snapToObjects="1">
      <p:cViewPr varScale="1">
        <p:scale>
          <a:sx n="108" d="100"/>
          <a:sy n="108" d="100"/>
        </p:scale>
        <p:origin x="1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D4B89-7426-7B42-94DA-5A27D025A57E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FC55F-1E2E-F949-9DFF-D486ABB8F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70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FC55F-1E2E-F949-9DFF-D486ABB8FD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66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FC55F-1E2E-F949-9DFF-D486ABB8FD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65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FC55F-1E2E-F949-9DFF-D486ABB8FD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34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FC55F-1E2E-F949-9DFF-D486ABB8FD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88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FC55F-1E2E-F949-9DFF-D486ABB8FD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98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FC55F-1E2E-F949-9DFF-D486ABB8FD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53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FC55F-1E2E-F949-9DFF-D486ABB8FD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73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FC55F-1E2E-F949-9DFF-D486ABB8FD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1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List_of_NP-complete_problem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eda.ee.ucla.edu/pub/C166.pdf" TargetMode="External"/><Relationship Id="rId4" Type="http://schemas.openxmlformats.org/officeDocument/2006/relationships/hyperlink" Target="http://www.dwavesys.com/sites/default/files/weightedmaxsat_v2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Complexity_of_constraint_satisfaction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52rxZG-zi0" TargetMode="External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Application of quantum computing to viper Seating chart problem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Maximizing Employee Happiness with Entangled Electrons</a:t>
            </a:r>
          </a:p>
          <a:p>
            <a:r>
              <a:rPr lang="en-US" dirty="0" err="1" smtClean="0"/>
              <a:t>Labweek</a:t>
            </a:r>
            <a:r>
              <a:rPr lang="en-US" dirty="0" smtClean="0"/>
              <a:t>, July 17, 2017</a:t>
            </a:r>
          </a:p>
          <a:p>
            <a:r>
              <a:rPr lang="en-US" dirty="0" smtClean="0"/>
              <a:t>Ben Mesander &amp; Richard </a:t>
            </a:r>
            <a:r>
              <a:rPr lang="en-US" dirty="0" err="1" smtClean="0"/>
              <a:t>Fliam</a:t>
            </a:r>
            <a:endParaRPr lang="en-US" dirty="0" smtClean="0"/>
          </a:p>
          <a:p>
            <a:r>
              <a:rPr lang="en-US" dirty="0" smtClean="0"/>
              <a:t>Senior Director, VIPER Content Origination </a:t>
            </a:r>
            <a:r>
              <a:rPr lang="en-US" dirty="0" smtClean="0"/>
              <a:t>Group</a:t>
            </a:r>
            <a:endParaRPr lang="en-US" dirty="0"/>
          </a:p>
          <a:p>
            <a:r>
              <a:rPr lang="en-US" dirty="0" smtClean="0"/>
              <a:t>Director, Engineering Effectiveness</a:t>
            </a:r>
          </a:p>
        </p:txBody>
      </p:sp>
    </p:spTree>
    <p:extLst>
      <p:ext uri="{BB962C8B-B14F-4D97-AF65-F5344CB8AC3E}">
        <p14:creationId xmlns:p14="http://schemas.microsoft.com/office/powerpoint/2010/main" val="1283169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Qubit?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7893" y="3202431"/>
                <a:ext cx="9905998" cy="3442209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Single quanta of quantum state</a:t>
                </a:r>
              </a:p>
              <a:p>
                <a:r>
                  <a:rPr lang="en-US" dirty="0" smtClean="0"/>
                  <a:t>Contains more than 1 classical bit of information!</a:t>
                </a:r>
              </a:p>
              <a:p>
                <a:r>
                  <a:rPr lang="en-US" dirty="0" smtClean="0"/>
                  <a:t>Phase angles + magnitude</a:t>
                </a:r>
              </a:p>
              <a:p>
                <a:r>
                  <a:rPr lang="en-US" dirty="0" smtClean="0"/>
                  <a:t>Modelled as a Bloch Sphere</a:t>
                </a:r>
              </a:p>
              <a:p>
                <a:r>
                  <a:rPr lang="en-US" dirty="0" smtClean="0"/>
                  <a:t>Dirac notation: |0&gt; “</a:t>
                </a:r>
                <a:r>
                  <a:rPr lang="en-US" dirty="0" err="1" smtClean="0"/>
                  <a:t>Ket</a:t>
                </a:r>
                <a:r>
                  <a:rPr lang="en-US" dirty="0" smtClean="0"/>
                  <a:t> Zero” similar to binary zero – ground state</a:t>
                </a:r>
              </a:p>
              <a:p>
                <a:r>
                  <a:rPr lang="en-US" dirty="0" smtClean="0"/>
                  <a:t>Dirac notation: |1&gt; “</a:t>
                </a:r>
                <a:r>
                  <a:rPr lang="en-US" dirty="0" err="1" smtClean="0"/>
                  <a:t>Ket</a:t>
                </a:r>
                <a:r>
                  <a:rPr lang="en-US" dirty="0" smtClean="0"/>
                  <a:t> One” similar to binary one</a:t>
                </a:r>
              </a:p>
              <a:p>
                <a:r>
                  <a:rPr lang="en-US" dirty="0" err="1" smtClean="0"/>
                  <a:t>Superpositions</a:t>
                </a:r>
                <a:r>
                  <a:rPr lang="en-US" dirty="0" smtClean="0"/>
                  <a:t> of states possible, </a:t>
                </a:r>
                <a:r>
                  <a:rPr lang="en-US" dirty="0" err="1" smtClean="0"/>
                  <a:t>ie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1/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√2(|0&gt;− </m:t>
                    </m:r>
                    <m:d>
                      <m:dPr>
                        <m:begChr m:val="|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1&gt;</m:t>
                        </m:r>
                      </m:e>
                    </m:d>
                  </m:oMath>
                </a14:m>
                <a:r>
                  <a:rPr lang="en-US" dirty="0" smtClean="0"/>
                  <a:t> is ”both one and zero at the same time”</a:t>
                </a:r>
              </a:p>
              <a:p>
                <a:r>
                  <a:rPr lang="en-US" dirty="0" smtClean="0"/>
                  <a:t>When you measure a qubit, the </a:t>
                </a:r>
                <a:r>
                  <a:rPr lang="en-US" dirty="0" err="1" smtClean="0"/>
                  <a:t>superpositions</a:t>
                </a:r>
                <a:r>
                  <a:rPr lang="en-US" dirty="0" smtClean="0"/>
                  <a:t> collapse into classical bits - quantum effect</a:t>
                </a:r>
              </a:p>
              <a:p>
                <a:r>
                  <a:rPr lang="en-US" dirty="0" smtClean="0"/>
                  <a:t>You can entangle qubits with the single conditional operator available on this machine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7893" y="3202431"/>
                <a:ext cx="9905998" cy="3442209"/>
              </a:xfrm>
              <a:blipFill rotWithShape="0">
                <a:blip r:embed="rId3"/>
                <a:stretch>
                  <a:fillRect l="-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324" y="325120"/>
            <a:ext cx="3586159" cy="4154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699" y="495300"/>
            <a:ext cx="2910561" cy="166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48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Tuesday: Programming the IBM QX2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Seems to be two general approaches to programming this machine:</a:t>
            </a:r>
          </a:p>
          <a:p>
            <a:pPr lvl="1"/>
            <a:r>
              <a:rPr lang="en-US" dirty="0" smtClean="0"/>
              <a:t>Boolean logic circuit where all possibilities are run at once and probabilities of each result are emitted at end of N runs.</a:t>
            </a:r>
          </a:p>
          <a:p>
            <a:pPr lvl="1"/>
            <a:r>
              <a:rPr lang="en-US" dirty="0" smtClean="0"/>
              <a:t>Analog-computer type approach where phase angle of qubit is measured via quantum tomography. However, tomography whatsit seems currently unavailable, so first approach is currently only feasible approach.</a:t>
            </a:r>
          </a:p>
          <a:p>
            <a:r>
              <a:rPr lang="en-US" dirty="0" smtClean="0"/>
              <a:t>No looping constructs</a:t>
            </a:r>
          </a:p>
          <a:p>
            <a:r>
              <a:rPr lang="en-US" dirty="0" smtClean="0"/>
              <a:t>Single conditional gate available. All other gates are single-in, single-out, and manipulate phase angle &amp; rotation of qubits.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98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2560"/>
            <a:ext cx="9905998" cy="817880"/>
          </a:xfrm>
        </p:spPr>
        <p:txBody>
          <a:bodyPr/>
          <a:lstStyle/>
          <a:p>
            <a:r>
              <a:rPr lang="en-US" dirty="0" smtClean="0"/>
              <a:t>Quantum gates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40" y="895897"/>
            <a:ext cx="6532879" cy="5939549"/>
          </a:xfrm>
        </p:spPr>
      </p:pic>
    </p:spTree>
    <p:extLst>
      <p:ext uri="{BB962C8B-B14F-4D97-AF65-F5344CB8AC3E}">
        <p14:creationId xmlns:p14="http://schemas.microsoft.com/office/powerpoint/2010/main" val="2062786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96240"/>
            <a:ext cx="9905998" cy="1905000"/>
          </a:xfrm>
        </p:spPr>
        <p:txBody>
          <a:bodyPr/>
          <a:lstStyle/>
          <a:p>
            <a:r>
              <a:rPr lang="en-US" dirty="0" smtClean="0"/>
              <a:t>The only conditional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72919"/>
            <a:ext cx="9905998" cy="183388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Only conditional is “controlled not”. If top qubit is 1, complement phase of bottom qubit.</a:t>
            </a:r>
          </a:p>
          <a:p>
            <a:r>
              <a:rPr lang="en-US" dirty="0" smtClean="0"/>
              <a:t>Pretty tough sledding here, this is my only conditional and there are no loops. Started to think about theory of computation – can I build a NAND gate? I know if I can, all other things are implementable in terms of NAND. </a:t>
            </a:r>
          </a:p>
          <a:p>
            <a:r>
              <a:rPr lang="en-US" dirty="0" smtClean="0"/>
              <a:t>Spent rest of day trying to build NAND.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1" y="4030980"/>
            <a:ext cx="10058400" cy="223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0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ReversIbility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207772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Failed at building NAND gate – always an error one case in truth table no matter what I tried.</a:t>
            </a:r>
          </a:p>
          <a:p>
            <a:r>
              <a:rPr lang="en-US" dirty="0" smtClean="0"/>
              <a:t>Did some reading that evening. Turns out for whatever spooky physics reason, quantum gates must be reversible – that is, putting outputs on the input side must result in the inputs.</a:t>
            </a:r>
          </a:p>
          <a:p>
            <a:r>
              <a:rPr lang="en-US" dirty="0" smtClean="0"/>
              <a:t>NAND lacks this property – that is, if the output was 1, we cannot tell if the input was 00, 01, 10.</a:t>
            </a:r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54155"/>
              </p:ext>
            </p:extLst>
          </p:nvPr>
        </p:nvGraphicFramePr>
        <p:xfrm>
          <a:off x="1946083" y="4663439"/>
          <a:ext cx="812799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46669">
                <a:tc>
                  <a:txBody>
                    <a:bodyPr/>
                    <a:lstStyle/>
                    <a:p>
                      <a:r>
                        <a:rPr lang="en-US" dirty="0" smtClean="0"/>
                        <a:t>2 Input NAND gate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6669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AB</a:t>
                      </a:r>
                      <a:endParaRPr lang="en-US" u="none" dirty="0"/>
                    </a:p>
                  </a:txBody>
                  <a:tcPr/>
                </a:tc>
              </a:tr>
              <a:tr h="346669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46669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4666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4666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0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528" y="375920"/>
            <a:ext cx="9905998" cy="746760"/>
          </a:xfrm>
        </p:spPr>
        <p:txBody>
          <a:bodyPr/>
          <a:lstStyle/>
          <a:p>
            <a:r>
              <a:rPr lang="en-US" dirty="0" err="1" smtClean="0"/>
              <a:t>Toffoli</a:t>
            </a:r>
            <a:r>
              <a:rPr lang="en-US" dirty="0" smtClean="0"/>
              <a:t> gate wtf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005840"/>
            <a:ext cx="9905998" cy="2265679"/>
          </a:xfrm>
        </p:spPr>
        <p:txBody>
          <a:bodyPr>
            <a:normAutofit/>
          </a:bodyPr>
          <a:lstStyle/>
          <a:p>
            <a:r>
              <a:rPr lang="en-US" dirty="0" smtClean="0"/>
              <a:t>I had no idea what a reversible gate was, research this, the canonical one is called the “</a:t>
            </a:r>
            <a:r>
              <a:rPr lang="en-US" dirty="0" err="1" smtClean="0"/>
              <a:t>Toffoli</a:t>
            </a:r>
            <a:r>
              <a:rPr lang="en-US" dirty="0" smtClean="0"/>
              <a:t> Gate” and was discovered while I was an undergrad.</a:t>
            </a:r>
          </a:p>
          <a:p>
            <a:r>
              <a:rPr lang="en-US" dirty="0" smtClean="0"/>
              <a:t>Reversible gates have same # of inputs and outputs and if you present the outputs to the inputs you get the inputs back. Maybe I said that right.</a:t>
            </a:r>
          </a:p>
          <a:p>
            <a:r>
              <a:rPr lang="en-US" dirty="0" smtClean="0"/>
              <a:t>Discovered because it is more thermodynamically efficient – information lost in a NAND gate is dissipated as heat – nowhere else for the information to go.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212379"/>
              </p:ext>
            </p:extLst>
          </p:nvPr>
        </p:nvGraphicFramePr>
        <p:xfrm>
          <a:off x="2387599" y="3566160"/>
          <a:ext cx="7709856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976"/>
                <a:gridCol w="1284976"/>
                <a:gridCol w="1284976"/>
                <a:gridCol w="1284976"/>
                <a:gridCol w="1284976"/>
                <a:gridCol w="1284976"/>
              </a:tblGrid>
              <a:tr h="223520">
                <a:tc>
                  <a:txBody>
                    <a:bodyPr/>
                    <a:lstStyle/>
                    <a:p>
                      <a:r>
                        <a:rPr lang="en-US" dirty="0" smtClean="0"/>
                        <a:t>Input1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Input2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Input3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Output3</a:t>
                      </a:r>
                      <a:endParaRPr lang="en-US" dirty="0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22352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185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QX2 </a:t>
            </a:r>
            <a:r>
              <a:rPr lang="en-US" dirty="0" err="1" smtClean="0"/>
              <a:t>Toffoli</a:t>
            </a:r>
            <a:r>
              <a:rPr lang="en-US" dirty="0" smtClean="0"/>
              <a:t> gate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96161"/>
            <a:ext cx="9905998" cy="192024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Toffoli</a:t>
            </a:r>
            <a:r>
              <a:rPr lang="en-US" dirty="0" smtClean="0"/>
              <a:t> gate looks a lot like the controlled not gate, just with one more input.</a:t>
            </a:r>
          </a:p>
          <a:p>
            <a:r>
              <a:rPr lang="en-US" dirty="0" smtClean="0"/>
              <a:t>Sure enough you can build it on a QX2, it’s just a small matter of programming</a:t>
            </a:r>
          </a:p>
          <a:p>
            <a:r>
              <a:rPr lang="en-US" dirty="0" smtClean="0"/>
              <a:t>Below score maps to 31 lines of assembly. For a single conditional.</a:t>
            </a:r>
          </a:p>
          <a:p>
            <a:r>
              <a:rPr lang="en-US" dirty="0" smtClean="0"/>
              <a:t>At this point I begin to suspect that the wedding planning seating problem in the video was merely </a:t>
            </a:r>
            <a:r>
              <a:rPr lang="en-US" dirty="0" smtClean="0"/>
              <a:t>marketing rather than something I could solve today.</a:t>
            </a:r>
            <a:endParaRPr lang="is-I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4701540"/>
            <a:ext cx="10058400" cy="198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1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Decoherence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55799"/>
            <a:ext cx="9905998" cy="1529081"/>
          </a:xfrm>
        </p:spPr>
        <p:txBody>
          <a:bodyPr/>
          <a:lstStyle/>
          <a:p>
            <a:r>
              <a:rPr lang="en-US" dirty="0" smtClean="0"/>
              <a:t>Quantum computers suffer bit errors due to </a:t>
            </a:r>
            <a:r>
              <a:rPr lang="en-US" dirty="0" err="1" smtClean="0"/>
              <a:t>decoherence</a:t>
            </a:r>
            <a:r>
              <a:rPr lang="en-US" dirty="0" smtClean="0"/>
              <a:t> – the quantum wave equation collapsing.</a:t>
            </a:r>
          </a:p>
          <a:p>
            <a:r>
              <a:rPr lang="en-US" dirty="0" smtClean="0"/>
              <a:t>Example below uses X gate to flip q[1] to |1&gt;. Then 16 idle states before measuring result, which should be |1&gt; 100% of the time.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3484880"/>
            <a:ext cx="105156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12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on real hardware – 10% error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41" y="1925320"/>
            <a:ext cx="5127503" cy="3124200"/>
          </a:xfrm>
        </p:spPr>
      </p:pic>
      <p:sp>
        <p:nvSpPr>
          <p:cNvPr id="5" name="TextBox 4"/>
          <p:cNvSpPr txBox="1"/>
          <p:nvPr/>
        </p:nvSpPr>
        <p:spPr>
          <a:xfrm>
            <a:off x="1275141" y="5344160"/>
            <a:ext cx="7970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this point I decided to give up on the IBM QX2 and switch to a      D-WAVE 2000Q tomorrow.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57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Wednesday: D-WAVE 2000Q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Abdiatic</a:t>
            </a:r>
            <a:r>
              <a:rPr lang="en-US" dirty="0" smtClean="0"/>
              <a:t> quantum computer – this means it only solves one sort of problem, it is not a “Turing Complete” general purpose computer.</a:t>
            </a:r>
          </a:p>
          <a:p>
            <a:r>
              <a:rPr lang="en-US" dirty="0" smtClean="0"/>
              <a:t>Two thousand qubits! Much more than the 5 that the IBM has.</a:t>
            </a:r>
          </a:p>
          <a:p>
            <a:r>
              <a:rPr lang="en-US" dirty="0" smtClean="0"/>
              <a:t>Qubits can only be measured to be 0 or 1, no access to phase states.</a:t>
            </a:r>
          </a:p>
          <a:p>
            <a:r>
              <a:rPr lang="en-US" dirty="0" smtClean="0"/>
              <a:t>No registers, CPU, etc. Only a sea of qubits and connections between them.</a:t>
            </a:r>
          </a:p>
          <a:p>
            <a:r>
              <a:rPr lang="en-US" dirty="0" smtClean="0"/>
              <a:t>Programming model: load coefficients into memory, and start quantum annealing process.</a:t>
            </a:r>
          </a:p>
          <a:p>
            <a:r>
              <a:rPr lang="en-US" dirty="0"/>
              <a:t>Simulator available: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dwavesystems</a:t>
            </a:r>
            <a:r>
              <a:rPr lang="en-US" dirty="0"/>
              <a:t>/</a:t>
            </a:r>
            <a:r>
              <a:rPr lang="en-US" dirty="0" err="1"/>
              <a:t>qbsolv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5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I’ve been doing this a while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981199"/>
            <a:ext cx="8055519" cy="4531230"/>
          </a:xfrm>
        </p:spPr>
      </p:pic>
    </p:spTree>
    <p:extLst>
      <p:ext uri="{BB962C8B-B14F-4D97-AF65-F5344CB8AC3E}">
        <p14:creationId xmlns:p14="http://schemas.microsoft.com/office/powerpoint/2010/main" val="547514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annealing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3230816"/>
            <a:ext cx="9905998" cy="337318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This computer minimizes the above equation. S</a:t>
            </a:r>
            <a:r>
              <a:rPr lang="en-US" baseline="-25000" dirty="0" smtClean="0"/>
              <a:t>i</a:t>
            </a:r>
            <a:r>
              <a:rPr lang="en-US" dirty="0" smtClean="0"/>
              <a:t> is the spin of the </a:t>
            </a:r>
            <a:r>
              <a:rPr lang="en-US" dirty="0" err="1" smtClean="0"/>
              <a:t>I’th</a:t>
            </a:r>
            <a:r>
              <a:rPr lang="en-US" dirty="0" smtClean="0"/>
              <a:t> electron in a qubit. J and h are arbitrary weights. This is a QUBO (Quadratic Unconstrained Binary Optimization) problem</a:t>
            </a:r>
          </a:p>
          <a:p>
            <a:r>
              <a:rPr lang="en-US" dirty="0" smtClean="0"/>
              <a:t>The first summation is over all the connections between the </a:t>
            </a:r>
            <a:r>
              <a:rPr lang="en-US" dirty="0" err="1" smtClean="0"/>
              <a:t>i’th</a:t>
            </a:r>
            <a:r>
              <a:rPr lang="en-US" dirty="0" smtClean="0"/>
              <a:t> and </a:t>
            </a:r>
            <a:r>
              <a:rPr lang="en-US" dirty="0" err="1" smtClean="0"/>
              <a:t>j’th</a:t>
            </a:r>
            <a:r>
              <a:rPr lang="en-US" dirty="0" smtClean="0"/>
              <a:t> qubit, and the second summation is over all the qubits. Each term has a weight.</a:t>
            </a:r>
          </a:p>
          <a:p>
            <a:r>
              <a:rPr lang="en-US" dirty="0" smtClean="0"/>
              <a:t>Sounds complicated, but basically if you can express your problem in this form, the computer will find a global minimum for E(s), which represents your solution.</a:t>
            </a:r>
          </a:p>
          <a:p>
            <a:r>
              <a:rPr lang="en-US" dirty="0" smtClean="0"/>
              <a:t>I feel like this is possible for the seating chart – somehow.</a:t>
            </a:r>
          </a:p>
          <a:p>
            <a:r>
              <a:rPr lang="en-US" dirty="0" smtClean="0"/>
              <a:t>There is a programmer’s guide and a worked out example – 4-color map problem for Canada.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41412" y="2200411"/>
                <a:ext cx="6813868" cy="6283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b="0" dirty="0" smtClean="0"/>
                  <a:t>E(s)=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)∈</m:t>
                        </m:r>
                        <m:r>
                          <a:rPr lang="en-US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𝑛𝑒𝑖𝑔h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36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600" dirty="0" smtClean="0"/>
                  <a:t>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600" i="1" dirty="0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b="0" i="1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60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dirty="0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6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360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600" b="0" i="1" dirty="0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6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2" y="2200411"/>
                <a:ext cx="6813868" cy="628314"/>
              </a:xfrm>
              <a:prstGeom prst="rect">
                <a:avLst/>
              </a:prstGeom>
              <a:blipFill rotWithShape="0">
                <a:blip r:embed="rId3"/>
                <a:stretch>
                  <a:fillRect l="-4025" t="-23301" b="-30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809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program d-wave 2000q?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Download and build simulator</a:t>
            </a:r>
          </a:p>
          <a:p>
            <a:r>
              <a:rPr lang="en-US" dirty="0" smtClean="0"/>
              <a:t>Example program is 4-color map problem for US.</a:t>
            </a:r>
          </a:p>
          <a:p>
            <a:r>
              <a:rPr lang="en-US" dirty="0" smtClean="0"/>
              <a:t>Can’t find any other concrete worked out problems on the internets. Only thing this machine does is color maps?!</a:t>
            </a:r>
          </a:p>
          <a:p>
            <a:r>
              <a:rPr lang="en-US" dirty="0" smtClean="0"/>
              <a:t>Totally unsure how to map office space problem to machine model.</a:t>
            </a:r>
          </a:p>
          <a:p>
            <a:r>
              <a:rPr lang="en-US" dirty="0" smtClean="0"/>
              <a:t>If I could figure out which of the classic NP-complete problem this is, perhaps someone has done the mapping</a:t>
            </a:r>
            <a:r>
              <a:rPr lang="is-IS" dirty="0" smtClean="0"/>
              <a:t>…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en.wikipedia.org/wiki/List_of_NP-complete_problems</a:t>
            </a:r>
            <a:endParaRPr lang="en-US" dirty="0"/>
          </a:p>
          <a:p>
            <a:r>
              <a:rPr lang="en-US" dirty="0" smtClean="0"/>
              <a:t>stumped, totally and completely. I need help.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890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Rubber ducky, you’re the one!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79476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Decide to rubber duck the problem.</a:t>
            </a:r>
          </a:p>
          <a:p>
            <a:r>
              <a:rPr lang="en-US" dirty="0" smtClean="0"/>
              <a:t>However at the last minute I decide to talk to </a:t>
            </a:r>
            <a:r>
              <a:rPr lang="en-US" dirty="0"/>
              <a:t>R</a:t>
            </a:r>
            <a:r>
              <a:rPr lang="en-US" dirty="0" smtClean="0"/>
              <a:t>ichard instead, as he will go get coffee with me, and the duck is unresponsive.</a:t>
            </a:r>
          </a:p>
          <a:p>
            <a:r>
              <a:rPr lang="en-US" dirty="0" smtClean="0"/>
              <a:t>Richard wants to talk about a language he’s working on which has a </a:t>
            </a:r>
            <a:r>
              <a:rPr lang="en-US" dirty="0" err="1" smtClean="0"/>
              <a:t>turing</a:t>
            </a:r>
            <a:r>
              <a:rPr lang="en-US" dirty="0" smtClean="0"/>
              <a:t>-complete type system</a:t>
            </a:r>
          </a:p>
          <a:p>
            <a:pPr lvl="1"/>
            <a:r>
              <a:rPr lang="en-US" dirty="0" smtClean="0"/>
              <a:t>Pleasingly evil, possibly more so than C++</a:t>
            </a:r>
          </a:p>
          <a:p>
            <a:r>
              <a:rPr lang="en-US" dirty="0" smtClean="0"/>
              <a:t>Suggests the problem I am having is a Binary Constraint Satisfaction problem.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en.wikipedia.org/wiki/Complexity_of_constraint_satisfaction</a:t>
            </a:r>
            <a:endParaRPr lang="en-US" dirty="0" smtClean="0"/>
          </a:p>
          <a:p>
            <a:r>
              <a:rPr lang="en-US" dirty="0" smtClean="0"/>
              <a:t>I find these papers related to solving this problem as a QUBO, including some thoughts on running them on D-Wave hardware: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eda.ee.ucla.edu/pub/C166.pdf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www.dwavesys.com/sites/default/files/weightedmaxsat_v2.pdf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74599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Richard 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67" y="2643248"/>
            <a:ext cx="9905998" cy="3124201"/>
          </a:xfrm>
        </p:spPr>
        <p:txBody>
          <a:bodyPr/>
          <a:lstStyle/>
          <a:p>
            <a:r>
              <a:rPr lang="en-US" dirty="0" smtClean="0"/>
              <a:t>I could not have done it without you, thank you!</a:t>
            </a:r>
          </a:p>
          <a:p>
            <a:r>
              <a:rPr lang="en-US" dirty="0" smtClean="0"/>
              <a:t>Only one of the papers was comprehensible to me.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94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SAT and </a:t>
            </a:r>
            <a:r>
              <a:rPr lang="en-US" dirty="0" err="1" smtClean="0"/>
              <a:t>qubo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011680"/>
            <a:ext cx="9905998" cy="1615440"/>
          </a:xfrm>
        </p:spPr>
        <p:txBody>
          <a:bodyPr/>
          <a:lstStyle/>
          <a:p>
            <a:r>
              <a:rPr lang="en-US" dirty="0" smtClean="0"/>
              <a:t>Key is a table of logical assertions to node/edge mappings in an </a:t>
            </a:r>
            <a:r>
              <a:rPr lang="en-US" dirty="0" err="1" smtClean="0"/>
              <a:t>ising</a:t>
            </a:r>
            <a:r>
              <a:rPr lang="en-US" dirty="0" smtClean="0"/>
              <a:t> model.</a:t>
            </a:r>
          </a:p>
          <a:p>
            <a:r>
              <a:rPr lang="en-US" dirty="0" err="1" smtClean="0"/>
              <a:t>Ising</a:t>
            </a:r>
            <a:r>
              <a:rPr lang="en-US" dirty="0" smtClean="0"/>
              <a:t> model consists of an energy function which can be minimized with a quantum </a:t>
            </a:r>
            <a:r>
              <a:rPr lang="en-US" dirty="0" err="1" smtClean="0"/>
              <a:t>annealer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232" y="2819400"/>
            <a:ext cx="4150360" cy="390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43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Thursday: composing a Realizable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91360"/>
            <a:ext cx="9905998" cy="1747520"/>
          </a:xfrm>
        </p:spPr>
        <p:txBody>
          <a:bodyPr/>
          <a:lstStyle/>
          <a:p>
            <a:r>
              <a:rPr lang="en-US" dirty="0" smtClean="0"/>
              <a:t>Solve a base case first so algorithm can be verified:</a:t>
            </a:r>
          </a:p>
          <a:p>
            <a:pPr lvl="1"/>
            <a:r>
              <a:rPr lang="en-US" dirty="0" smtClean="0"/>
              <a:t>Two offices – one with a window, one without</a:t>
            </a:r>
          </a:p>
          <a:p>
            <a:pPr lvl="1"/>
            <a:r>
              <a:rPr lang="en-US" dirty="0" smtClean="0"/>
              <a:t>Two employees – Ben Mesander (prefers light), Jason Burgess (prefers dark)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3458094"/>
            <a:ext cx="2225856" cy="2983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976" y="3458094"/>
            <a:ext cx="2237510" cy="29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03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06600"/>
            <a:ext cx="5554133" cy="3124200"/>
          </a:xfrm>
        </p:spPr>
      </p:pic>
      <p:sp>
        <p:nvSpPr>
          <p:cNvPr id="5" name="TextBox 4"/>
          <p:cNvSpPr txBox="1"/>
          <p:nvPr/>
        </p:nvSpPr>
        <p:spPr>
          <a:xfrm>
            <a:off x="7325360" y="1064260"/>
            <a:ext cx="45923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Note nodes and vertices – </a:t>
            </a:r>
            <a:r>
              <a:rPr lang="en-US" dirty="0" err="1" smtClean="0"/>
              <a:t>Ising</a:t>
            </a:r>
            <a:r>
              <a:rPr lang="en-US" dirty="0" smtClean="0"/>
              <a:t> model.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Each one has a weight associated with it.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N0 is Ben, N2 is Jason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Graph contains assertions such as: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Light and dark are opposites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Ben prefers light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Jason prefers dark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There are two offices, one light, one dark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Only one person at a time in an office.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Ben is not Jason (program didn’t work </a:t>
            </a:r>
            <a:r>
              <a:rPr lang="en-US" dirty="0" err="1" smtClean="0"/>
              <a:t>til</a:t>
            </a:r>
            <a:r>
              <a:rPr lang="en-US" dirty="0" smtClean="0"/>
              <a:t> I added this!)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Quantum </a:t>
            </a:r>
            <a:r>
              <a:rPr lang="en-US" dirty="0" err="1" smtClean="0"/>
              <a:t>annealler</a:t>
            </a:r>
            <a:r>
              <a:rPr lang="en-US" dirty="0" smtClean="0"/>
              <a:t> will find a solution that satisfies as many of these constraints as possible.</a:t>
            </a:r>
          </a:p>
          <a:p>
            <a:pPr marL="742950" lvl="1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594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Textual representation of graph in </a:t>
            </a:r>
            <a:r>
              <a:rPr lang="en-US" dirty="0" err="1" smtClean="0"/>
              <a:t>qbsolv</a:t>
            </a:r>
            <a:r>
              <a:rPr lang="en-US" dirty="0" smtClean="0"/>
              <a:t> emulator format &amp; Solution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41413" y="2113280"/>
            <a:ext cx="2363787" cy="460247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effectLst/>
                <a:latin typeface="Consolas" charset="0"/>
                <a:ea typeface="Consolas" charset="0"/>
                <a:cs typeface="Consolas" charset="0"/>
              </a:rPr>
              <a:t>c 10 nodes, 14 couplers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Consolas" charset="0"/>
                <a:ea typeface="Consolas" charset="0"/>
                <a:cs typeface="Consolas" charset="0"/>
              </a:rPr>
              <a:t>p </a:t>
            </a:r>
            <a:r>
              <a:rPr lang="en-US" b="1" dirty="0" err="1">
                <a:effectLst/>
                <a:latin typeface="Consolas" charset="0"/>
                <a:ea typeface="Consolas" charset="0"/>
                <a:cs typeface="Consolas" charset="0"/>
              </a:rPr>
              <a:t>qubo</a:t>
            </a:r>
            <a:r>
              <a:rPr lang="en-US" b="1" dirty="0">
                <a:effectLst/>
                <a:latin typeface="Consolas" charset="0"/>
                <a:ea typeface="Consolas" charset="0"/>
                <a:cs typeface="Consolas" charset="0"/>
              </a:rPr>
              <a:t> 0 10 10 14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b="1" dirty="0">
                <a:effectLst/>
                <a:latin typeface="Consolas" charset="0"/>
                <a:ea typeface="Consolas" charset="0"/>
                <a:cs typeface="Consolas" charset="0"/>
              </a:rPr>
            </a:br>
            <a:endParaRPr lang="en-US" b="1" dirty="0">
              <a:effectLst/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dirty="0">
                <a:effectLst/>
                <a:latin typeface="Consolas" charset="0"/>
                <a:ea typeface="Consolas" charset="0"/>
                <a:cs typeface="Consolas" charset="0"/>
              </a:rPr>
              <a:t>c nodes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Consolas" charset="0"/>
                <a:ea typeface="Consolas" charset="0"/>
                <a:cs typeface="Consolas" charset="0"/>
              </a:rPr>
              <a:t>0 0 -1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Consolas" charset="0"/>
                <a:ea typeface="Consolas" charset="0"/>
                <a:cs typeface="Consolas" charset="0"/>
              </a:rPr>
              <a:t>1 1 -1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Consolas" charset="0"/>
                <a:ea typeface="Consolas" charset="0"/>
                <a:cs typeface="Consolas" charset="0"/>
              </a:rPr>
              <a:t>2 2 +1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Consolas" charset="0"/>
                <a:ea typeface="Consolas" charset="0"/>
                <a:cs typeface="Consolas" charset="0"/>
              </a:rPr>
              <a:t>3 3 +1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Consolas" charset="0"/>
                <a:ea typeface="Consolas" charset="0"/>
                <a:cs typeface="Consolas" charset="0"/>
              </a:rPr>
              <a:t>4 4 +2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Consolas" charset="0"/>
                <a:ea typeface="Consolas" charset="0"/>
                <a:cs typeface="Consolas" charset="0"/>
              </a:rPr>
              <a:t>5 5 +2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Consolas" charset="0"/>
                <a:ea typeface="Consolas" charset="0"/>
                <a:cs typeface="Consolas" charset="0"/>
              </a:rPr>
              <a:t>6 6 -1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Consolas" charset="0"/>
                <a:ea typeface="Consolas" charset="0"/>
                <a:cs typeface="Consolas" charset="0"/>
              </a:rPr>
              <a:t>7 7 -1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Consolas" charset="0"/>
                <a:ea typeface="Consolas" charset="0"/>
                <a:cs typeface="Consolas" charset="0"/>
              </a:rPr>
              <a:t>8 8 +2</a:t>
            </a:r>
          </a:p>
          <a:p>
            <a:pPr marL="0" indent="0">
              <a:buNone/>
            </a:pPr>
            <a:r>
              <a:rPr lang="en-US" b="1" dirty="0">
                <a:effectLst/>
                <a:latin typeface="Consolas" charset="0"/>
                <a:ea typeface="Consolas" charset="0"/>
                <a:cs typeface="Consolas" charset="0"/>
              </a:rPr>
              <a:t>9 9 +</a:t>
            </a:r>
            <a:r>
              <a:rPr lang="en-US" b="1" dirty="0" smtClean="0">
                <a:effectLst/>
                <a:latin typeface="Consolas" charset="0"/>
                <a:ea typeface="Consolas" charset="0"/>
                <a:cs typeface="Consolas" charset="0"/>
              </a:rPr>
              <a:t>2</a:t>
            </a:r>
            <a:endParaRPr lang="en-US" b="1" dirty="0">
              <a:effectLst/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93865" y="3257014"/>
            <a:ext cx="285496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c couplers</a:t>
            </a:r>
          </a:p>
          <a:p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0 1 +1</a:t>
            </a:r>
          </a:p>
          <a:p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0 4 -2</a:t>
            </a:r>
          </a:p>
          <a:p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0 2 +2</a:t>
            </a:r>
          </a:p>
          <a:p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1 3 +2</a:t>
            </a:r>
          </a:p>
          <a:p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1 4 -2</a:t>
            </a:r>
          </a:p>
          <a:p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2 3 +1</a:t>
            </a:r>
          </a:p>
          <a:p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2 5 +2</a:t>
            </a:r>
          </a:p>
          <a:p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3 5 +2</a:t>
            </a:r>
          </a:p>
          <a:p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4 6 -2</a:t>
            </a:r>
          </a:p>
          <a:p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5 7 -2</a:t>
            </a:r>
          </a:p>
          <a:p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6 7 +1</a:t>
            </a:r>
          </a:p>
          <a:p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6 8 -2</a:t>
            </a:r>
          </a:p>
          <a:p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7 8 -2</a:t>
            </a:r>
          </a:p>
          <a:p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8 9 -2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09920" y="3045519"/>
            <a:ext cx="55270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Output:</a:t>
            </a:r>
          </a:p>
          <a:p>
            <a:endParaRPr lang="en-US" dirty="0" smtClean="0"/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bash-3.2$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../../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qbsolv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office3.qubo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10 bits, Classical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tabu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solver, find Min,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SubMatrix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46, -a o, timeout=2592000.0 sec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1100101110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-8.00000 Energy of solution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0 Number of Partitioned calls, 1 output sample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 0.00081 seconds of classic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cpu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608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1100101110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&lt;- IT WORKED (maybe) !!!!!!!!!!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404064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Leftmost bit (n0) 1=Ben</a:t>
            </a:r>
          </a:p>
          <a:p>
            <a:r>
              <a:rPr lang="en-US" dirty="0"/>
              <a:t>n</a:t>
            </a:r>
            <a:r>
              <a:rPr lang="en-US" dirty="0" smtClean="0"/>
              <a:t>1 1=Light office</a:t>
            </a:r>
          </a:p>
          <a:p>
            <a:r>
              <a:rPr lang="en-US" dirty="0" smtClean="0"/>
              <a:t>n2 0=Jason</a:t>
            </a:r>
          </a:p>
          <a:p>
            <a:r>
              <a:rPr lang="en-US" dirty="0" smtClean="0"/>
              <a:t>n3 0=Dark office</a:t>
            </a:r>
          </a:p>
          <a:p>
            <a:r>
              <a:rPr lang="en-US" dirty="0" smtClean="0"/>
              <a:t>Other bits are incidental intermediate qubit values – but it think I have a bug in my program.</a:t>
            </a:r>
          </a:p>
          <a:p>
            <a:endParaRPr lang="en-US" dirty="0"/>
          </a:p>
          <a:p>
            <a:r>
              <a:rPr lang="en-US" dirty="0" smtClean="0"/>
              <a:t>This can be extended to more characteristics and offices by increasing the number of qubits per user and characteristic. A preprocessor on a classical computer could read a list of users and preferences and generate an input file.</a:t>
            </a:r>
          </a:p>
          <a:p>
            <a:r>
              <a:rPr lang="en-US" dirty="0" smtClean="0"/>
              <a:t>Programming paradigm is </a:t>
            </a:r>
            <a:r>
              <a:rPr lang="en-US" b="1" dirty="0" smtClean="0"/>
              <a:t>very</a:t>
            </a:r>
            <a:r>
              <a:rPr lang="en-US" dirty="0" smtClean="0"/>
              <a:t> different than classical computer – it is “how do I express this problem as an energy function” and then calculation of qubit and connector coefficients.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60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1100101110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think the last bit should be a 1, not a 0 </a:t>
            </a:r>
          </a:p>
          <a:p>
            <a:r>
              <a:rPr lang="en-US" dirty="0" smtClean="0"/>
              <a:t>There is some bug in my program although it got the “right” answer</a:t>
            </a:r>
          </a:p>
          <a:p>
            <a:r>
              <a:rPr lang="en-US" dirty="0" smtClean="0"/>
              <a:t>Not sure if I should make the </a:t>
            </a:r>
            <a:r>
              <a:rPr lang="en-US" dirty="0" err="1" smtClean="0"/>
              <a:t>Ising</a:t>
            </a:r>
            <a:r>
              <a:rPr lang="en-US" dirty="0" smtClean="0"/>
              <a:t> model have disjoint true statements or try to “and” them all together. </a:t>
            </a:r>
          </a:p>
          <a:p>
            <a:r>
              <a:rPr lang="en-US" dirty="0" smtClean="0"/>
              <a:t>Likely need some formal training in this so I can learn from others, did the best I could in a </a:t>
            </a:r>
            <a:r>
              <a:rPr lang="en-US" dirty="0" err="1" smtClean="0"/>
              <a:t>labweek</a:t>
            </a:r>
            <a:r>
              <a:rPr lang="en-US" dirty="0" smtClean="0"/>
              <a:t> setting.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30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I still like to learn new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2655" y="1923801"/>
            <a:ext cx="9905998" cy="2149903"/>
          </a:xfrm>
        </p:spPr>
        <p:txBody>
          <a:bodyPr/>
          <a:lstStyle/>
          <a:p>
            <a:r>
              <a:rPr lang="en-US" dirty="0" smtClean="0"/>
              <a:t>Programming a Quantum Computer is on my nerd bucket list.</a:t>
            </a:r>
          </a:p>
          <a:p>
            <a:r>
              <a:rPr lang="en-US" dirty="0" smtClean="0"/>
              <a:t>Intrigued by the idea of solving NP-complete problems in reasonable amounts of time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Several NP-complete problems in video (Example: motion vector estimation for transcode)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71" y="4073704"/>
            <a:ext cx="3787140" cy="2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04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9,000,000 hours to arrive at seating chart</a:t>
            </a:r>
          </a:p>
          <a:p>
            <a:r>
              <a:rPr lang="en-US" dirty="0" smtClean="0"/>
              <a:t>Assuming Coby makes the same as me, $10/</a:t>
            </a:r>
            <a:r>
              <a:rPr lang="en-US" dirty="0" err="1" smtClean="0"/>
              <a:t>hr</a:t>
            </a:r>
            <a:endParaRPr lang="en-US" dirty="0" smtClean="0"/>
          </a:p>
          <a:p>
            <a:r>
              <a:rPr lang="en-US" dirty="0" smtClean="0"/>
              <a:t>$90,000,000 to generate seating chart currently</a:t>
            </a:r>
          </a:p>
          <a:p>
            <a:r>
              <a:rPr lang="en-US" dirty="0" smtClean="0"/>
              <a:t>Cost of D-WAVE 2000Q: $12,000,000</a:t>
            </a:r>
          </a:p>
          <a:p>
            <a:r>
              <a:rPr lang="en-US" dirty="0" smtClean="0"/>
              <a:t>Cost savings to Comcast: $88,000,000</a:t>
            </a:r>
          </a:p>
          <a:p>
            <a:r>
              <a:rPr lang="en-US" dirty="0" smtClean="0"/>
              <a:t>Makes all employees 10x employees, so viper effectively becomes a 2700 user organization.</a:t>
            </a:r>
          </a:p>
          <a:p>
            <a:r>
              <a:rPr lang="en-US" dirty="0" smtClean="0"/>
              <a:t>All current VIDIQs can be completed in a single year.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5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of employee happiness:</a:t>
            </a:r>
          </a:p>
          <a:p>
            <a:pPr lvl="1"/>
            <a:r>
              <a:rPr lang="en-US" dirty="0" smtClean="0"/>
              <a:t>Light preference (some prefer dark environments, others light)</a:t>
            </a:r>
          </a:p>
          <a:p>
            <a:pPr lvl="1"/>
            <a:r>
              <a:rPr lang="en-US" dirty="0" smtClean="0"/>
              <a:t>Noise emission</a:t>
            </a:r>
          </a:p>
          <a:p>
            <a:pPr lvl="1"/>
            <a:r>
              <a:rPr lang="en-US" dirty="0" smtClean="0"/>
              <a:t>Noise acceptance</a:t>
            </a:r>
          </a:p>
          <a:p>
            <a:r>
              <a:rPr lang="en-US" dirty="0" smtClean="0"/>
              <a:t>Fixed office space</a:t>
            </a:r>
          </a:p>
          <a:p>
            <a:pPr lvl="1"/>
            <a:r>
              <a:rPr lang="en-US" dirty="0" smtClean="0"/>
              <a:t>What arrangement of employees within office space leads to max(employee happiness)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737" y="309751"/>
            <a:ext cx="3643313" cy="295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17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seating chart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709738"/>
          </a:xfrm>
        </p:spPr>
        <p:txBody>
          <a:bodyPr/>
          <a:lstStyle/>
          <a:p>
            <a:r>
              <a:rPr lang="en-US" dirty="0" smtClean="0"/>
              <a:t>Algorithm: Make Coby Figure It Out</a:t>
            </a:r>
          </a:p>
          <a:p>
            <a:r>
              <a:rPr lang="en-US" dirty="0" smtClean="0"/>
              <a:t>Measured time to complete: 9,000,000 hours</a:t>
            </a:r>
          </a:p>
          <a:p>
            <a:r>
              <a:rPr lang="en-US" dirty="0" smtClean="0"/>
              <a:t>Suspect problem is NP-Complete</a:t>
            </a:r>
          </a:p>
          <a:p>
            <a:pPr lvl="1"/>
            <a:r>
              <a:rPr lang="en-US" dirty="0" smtClean="0"/>
              <a:t>No obvious better algorithm than exhaustive search / political knife fight</a:t>
            </a:r>
          </a:p>
          <a:p>
            <a:pPr lvl="1"/>
            <a:r>
              <a:rPr lang="en-US" dirty="0" smtClean="0"/>
              <a:t>Will not scale linearly as viper grows</a:t>
            </a:r>
          </a:p>
          <a:p>
            <a:r>
              <a:rPr lang="en-US" dirty="0" smtClean="0"/>
              <a:t>Classical computers ill suited for NP-Complete algorithms</a:t>
            </a:r>
          </a:p>
          <a:p>
            <a:r>
              <a:rPr lang="en-US" dirty="0" smtClean="0"/>
              <a:t>Proposal: Use SCIENCE rather than politics to solve the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80" y="0"/>
            <a:ext cx="2560320" cy="455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80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computer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3167062"/>
            <a:ext cx="9905998" cy="312420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Efficient at solving certain NP-Complete problems, where:</a:t>
            </a:r>
          </a:p>
          <a:p>
            <a:pPr lvl="1"/>
            <a:r>
              <a:rPr lang="en-US" dirty="0" smtClean="0"/>
              <a:t>The only way to solve is to guess answers repeatedly and check them</a:t>
            </a:r>
          </a:p>
          <a:p>
            <a:pPr lvl="1"/>
            <a:r>
              <a:rPr lang="en-US" dirty="0" smtClean="0"/>
              <a:t>Number of possible answers to check is same as number of inputs</a:t>
            </a:r>
          </a:p>
          <a:p>
            <a:pPr lvl="1"/>
            <a:r>
              <a:rPr lang="en-US" dirty="0" smtClean="0"/>
              <a:t>Every possible answer takes the same amount of time to check</a:t>
            </a:r>
          </a:p>
          <a:p>
            <a:pPr lvl="1"/>
            <a:r>
              <a:rPr lang="en-US" dirty="0" smtClean="0"/>
              <a:t>There are no clues about which answers might be better: generating possibilities randomly is just as good as checking them in some special order</a:t>
            </a:r>
          </a:p>
          <a:p>
            <a:r>
              <a:rPr lang="en-US" dirty="0" smtClean="0"/>
              <a:t>Seating chart problem seems to meet criteria</a:t>
            </a:r>
          </a:p>
          <a:p>
            <a:r>
              <a:rPr lang="en-US" dirty="0" smtClean="0"/>
              <a:t>You get to say cool things like Superconducting Josephson Junction</a:t>
            </a:r>
          </a:p>
          <a:p>
            <a:r>
              <a:rPr lang="en-US" dirty="0" smtClean="0"/>
              <a:t>Can’t run </a:t>
            </a:r>
            <a:r>
              <a:rPr lang="en-US" dirty="0" err="1" smtClean="0"/>
              <a:t>Geronimoo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24" y="283369"/>
            <a:ext cx="3290889" cy="25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7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computer 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4191001"/>
          </a:xfrm>
        </p:spPr>
        <p:txBody>
          <a:bodyPr/>
          <a:lstStyle/>
          <a:p>
            <a:r>
              <a:rPr lang="en-US" dirty="0" smtClean="0"/>
              <a:t>Early days – very primitive / limited environments</a:t>
            </a:r>
          </a:p>
          <a:p>
            <a:r>
              <a:rPr lang="en-US" dirty="0" smtClean="0"/>
              <a:t>Not similar to classical computers – little skill transfer from traditional programming.</a:t>
            </a:r>
          </a:p>
          <a:p>
            <a:r>
              <a:rPr lang="en-US" dirty="0" smtClean="0"/>
              <a:t>Writing a program may involve original research</a:t>
            </a:r>
          </a:p>
          <a:p>
            <a:r>
              <a:rPr lang="en-US" dirty="0"/>
              <a:t>Not magic – not faster than classical computers at </a:t>
            </a:r>
            <a:r>
              <a:rPr lang="en-US" dirty="0" smtClean="0"/>
              <a:t>most </a:t>
            </a:r>
            <a:r>
              <a:rPr lang="en-US" dirty="0"/>
              <a:t>tasks</a:t>
            </a:r>
            <a:endParaRPr lang="en-US" dirty="0" smtClean="0"/>
          </a:p>
          <a:p>
            <a:r>
              <a:rPr lang="en-US" dirty="0" smtClean="0"/>
              <a:t>Difficult to procure via Comcast procurement process</a:t>
            </a:r>
          </a:p>
          <a:p>
            <a:r>
              <a:rPr lang="en-US" dirty="0" smtClean="0"/>
              <a:t>Superconductors require cooling to ~.015 degrees of absolute zero</a:t>
            </a:r>
          </a:p>
          <a:p>
            <a:r>
              <a:rPr lang="en-US" dirty="0" smtClean="0"/>
              <a:t>Must be shielded from everything (vibration, magnetic fields, electric fields, Arbuckle etc.) in order to prevent quantum </a:t>
            </a:r>
            <a:r>
              <a:rPr lang="en-US" dirty="0" err="1" smtClean="0"/>
              <a:t>decoherence</a:t>
            </a:r>
            <a:endParaRPr lang="en-US" dirty="0" smtClean="0"/>
          </a:p>
          <a:p>
            <a:r>
              <a:rPr lang="en-US" dirty="0" smtClean="0"/>
              <a:t>Can’t run </a:t>
            </a:r>
            <a:r>
              <a:rPr lang="en-US" dirty="0" err="1" smtClean="0"/>
              <a:t>Geronimoo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856" y="243840"/>
            <a:ext cx="2385618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7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Monday: First attempt: </a:t>
            </a:r>
            <a:r>
              <a:rPr lang="en-US" dirty="0" err="1" smtClean="0"/>
              <a:t>ibm</a:t>
            </a:r>
            <a:r>
              <a:rPr lang="en-US" dirty="0" smtClean="0"/>
              <a:t> qx2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www.youtube.com/watch?v=S52rxZG-zi0</a:t>
            </a:r>
            <a:r>
              <a:rPr lang="en-US" dirty="0" smtClean="0"/>
              <a:t> - IBM Researcher Dr. Talia </a:t>
            </a:r>
            <a:r>
              <a:rPr lang="en-US" dirty="0" err="1" smtClean="0"/>
              <a:t>Gershon</a:t>
            </a:r>
            <a:r>
              <a:rPr lang="en-US" dirty="0" smtClean="0"/>
              <a:t> uses optimizing a wedding seating plan as an example of a problem quantum computers can solve better than classical computers. Seems Legit.</a:t>
            </a:r>
          </a:p>
          <a:p>
            <a:r>
              <a:rPr lang="en-US" dirty="0" smtClean="0"/>
              <a:t>IBM QX2 manual available online</a:t>
            </a:r>
          </a:p>
          <a:p>
            <a:r>
              <a:rPr lang="en-US" dirty="0" smtClean="0"/>
              <a:t>IBM QX2 simulator available online</a:t>
            </a:r>
          </a:p>
          <a:p>
            <a:r>
              <a:rPr lang="en-US" dirty="0" smtClean="0"/>
              <a:t>You can submit batch jobs and run them ON REAL HARDWARE</a:t>
            </a:r>
          </a:p>
          <a:p>
            <a:r>
              <a:rPr lang="en-US" dirty="0"/>
              <a:t>https://</a:t>
            </a:r>
            <a:r>
              <a:rPr lang="en-US" dirty="0" err="1"/>
              <a:t>www.research.ibm.com</a:t>
            </a:r>
            <a:r>
              <a:rPr lang="en-US" dirty="0"/>
              <a:t>/</a:t>
            </a:r>
            <a:r>
              <a:rPr lang="en-US" dirty="0" err="1"/>
              <a:t>ibm</a:t>
            </a:r>
            <a:r>
              <a:rPr lang="en-US" dirty="0"/>
              <a:t>-q/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207" y="240503"/>
            <a:ext cx="2618189" cy="17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72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QX2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programming model than classical computers</a:t>
            </a:r>
          </a:p>
          <a:p>
            <a:r>
              <a:rPr lang="en-US" dirty="0" smtClean="0"/>
              <a:t>QX2 is a ”Quantum Gate Computer”</a:t>
            </a:r>
          </a:p>
          <a:p>
            <a:r>
              <a:rPr lang="en-US" dirty="0" smtClean="0"/>
              <a:t>No registers</a:t>
            </a:r>
          </a:p>
          <a:p>
            <a:r>
              <a:rPr lang="en-US" dirty="0" smtClean="0"/>
              <a:t>No CPU</a:t>
            </a:r>
          </a:p>
          <a:p>
            <a:r>
              <a:rPr lang="en-US" dirty="0" smtClean="0"/>
              <a:t>5 Qubits of quantum memory, 5 bits of classical memory</a:t>
            </a:r>
          </a:p>
          <a:p>
            <a:r>
              <a:rPr lang="en-US" dirty="0" smtClean="0"/>
              <a:t>Programmed visually via a “score” – also a simple assembly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03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2256</TotalTime>
  <Words>2211</Words>
  <Application>Microsoft Macintosh PowerPoint</Application>
  <PresentationFormat>Widescreen</PresentationFormat>
  <Paragraphs>287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Cambria Math</vt:lpstr>
      <vt:lpstr>Century Gothic</vt:lpstr>
      <vt:lpstr>Consolas</vt:lpstr>
      <vt:lpstr>Arial</vt:lpstr>
      <vt:lpstr>Mesh</vt:lpstr>
      <vt:lpstr>Application of quantum computing to viper Seating chart problem</vt:lpstr>
      <vt:lpstr>I’ve been doing this a while</vt:lpstr>
      <vt:lpstr>But I still like to learn new things</vt:lpstr>
      <vt:lpstr>Problem Description</vt:lpstr>
      <vt:lpstr>Current seating chart process</vt:lpstr>
      <vt:lpstr>Quantum computer advantages</vt:lpstr>
      <vt:lpstr>Quantum computer disadvantages</vt:lpstr>
      <vt:lpstr>Monday: First attempt: ibm qx2</vt:lpstr>
      <vt:lpstr>IBM QX2 architecture</vt:lpstr>
      <vt:lpstr>What’s a Qubit?</vt:lpstr>
      <vt:lpstr>Tuesday: Programming the IBM QX2</vt:lpstr>
      <vt:lpstr>Quantum gates</vt:lpstr>
      <vt:lpstr>The only conditional</vt:lpstr>
      <vt:lpstr>ReversIbility</vt:lpstr>
      <vt:lpstr>Toffoli gate wtf</vt:lpstr>
      <vt:lpstr>IBM QX2 Toffoli gate</vt:lpstr>
      <vt:lpstr>Decoherence</vt:lpstr>
      <vt:lpstr>Result on real hardware – 10% error</vt:lpstr>
      <vt:lpstr>Wednesday: D-WAVE 2000Q</vt:lpstr>
      <vt:lpstr>Quantum annealing</vt:lpstr>
      <vt:lpstr>How to program d-wave 2000q?</vt:lpstr>
      <vt:lpstr>Rubber ducky, you’re the one!</vt:lpstr>
      <vt:lpstr>Richard to the Rescue</vt:lpstr>
      <vt:lpstr>Binary SAT and qubo</vt:lpstr>
      <vt:lpstr>Thursday: composing a Realizable problem</vt:lpstr>
      <vt:lpstr>program</vt:lpstr>
      <vt:lpstr>Textual representation of graph in qbsolv emulator format &amp; Solution</vt:lpstr>
      <vt:lpstr>1100101110 &lt;- IT WORKED (maybe) !!!!!!!!!! </vt:lpstr>
      <vt:lpstr>1100101110</vt:lpstr>
      <vt:lpstr>Cost model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quantum computing to viper Seating chart problem</dc:title>
  <dc:creator>Mesander, Benard</dc:creator>
  <cp:lastModifiedBy>Mesander, Benard</cp:lastModifiedBy>
  <cp:revision>69</cp:revision>
  <dcterms:created xsi:type="dcterms:W3CDTF">2017-07-21T13:37:37Z</dcterms:created>
  <dcterms:modified xsi:type="dcterms:W3CDTF">2017-08-01T20:26:26Z</dcterms:modified>
</cp:coreProperties>
</file>